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7" r:id="rId2"/>
    <p:sldId id="267" r:id="rId3"/>
    <p:sldId id="295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13.05.2022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13.05.2022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27.01.2021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BF359-6938-4808-9786-3E8477EB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75" y="21235"/>
            <a:ext cx="6569726" cy="5003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846B0-32BF-4EAF-9AD5-F1571A27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Die Sentinel-2 Satelliten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9220C-CE8D-4449-B2A6-149B2C039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7" y="1412875"/>
                <a:ext cx="4921711" cy="4680000"/>
              </a:xfrm>
            </p:spPr>
            <p:txBody>
              <a:bodyPr/>
              <a:lstStyle/>
              <a:p>
                <a:r>
                  <a:rPr lang="de-CH" dirty="0"/>
                  <a:t>2 Satelliten</a:t>
                </a:r>
              </a:p>
              <a:p>
                <a:r>
                  <a:rPr lang="de-CH" dirty="0"/>
                  <a:t>Orbit auf ca. 800 km</a:t>
                </a:r>
              </a:p>
              <a:p>
                <a:r>
                  <a:rPr lang="de-CH" dirty="0"/>
                  <a:t>Überflug alle 5 Tage</a:t>
                </a:r>
              </a:p>
              <a:p>
                <a:r>
                  <a:rPr lang="de-CH" dirty="0"/>
                  <a:t>290 km Sensor-«Breite»</a:t>
                </a:r>
              </a:p>
              <a:p>
                <a:r>
                  <a:rPr lang="de-CH" dirty="0"/>
                  <a:t>13 Kanäle (Wellenlängen)</a:t>
                </a:r>
              </a:p>
              <a:p>
                <a:pPr lvl="1"/>
                <a:r>
                  <a:rPr lang="de-CH" dirty="0"/>
                  <a:t>Von Blau bis Fern-Infrarot</a:t>
                </a:r>
              </a:p>
              <a:p>
                <a:pPr lvl="1"/>
                <a:r>
                  <a:rPr lang="de-CH" dirty="0"/>
                  <a:t>Ca. 400-2200 </a:t>
                </a:r>
                <a:r>
                  <a:rPr lang="de-CH" dirty="0" err="1"/>
                  <a:t>nm</a:t>
                </a:r>
                <a:endParaRPr lang="de-CH" dirty="0"/>
              </a:p>
              <a:p>
                <a:r>
                  <a:rPr lang="de-CH" dirty="0"/>
                  <a:t>10-60 m Auflösung</a:t>
                </a:r>
              </a:p>
              <a:p>
                <a:pPr lvl="1"/>
                <a:r>
                  <a:rPr lang="de-CH" dirty="0"/>
                  <a:t>Abhängig von der Wellenlänge</a:t>
                </a:r>
              </a:p>
              <a:p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𝐷𝑉𝐼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𝑁𝐼𝑅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𝑅𝑜𝑡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𝑁𝐼𝑅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𝑅𝑜𝑡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CH" dirty="0"/>
              </a:p>
              <a:p>
                <a:endParaRPr lang="de-CH" dirty="0"/>
              </a:p>
              <a:p>
                <a:pPr marL="266700" lvl="1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9220C-CE8D-4449-B2A6-149B2C039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7" y="1412875"/>
                <a:ext cx="4921711" cy="4680000"/>
              </a:xfrm>
              <a:blipFill>
                <a:blip r:embed="rId3"/>
                <a:stretch>
                  <a:fillRect l="-2602" t="-169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D0A77-8DF7-45CA-9CF2-FA1DF923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27.01.2021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88DE-6E12-4F7E-9A68-F8DD9365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2717-C78A-4526-9DA6-B91FB42B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</a:t>
            </a:fld>
            <a:endParaRPr lang="de-CH" noProof="0"/>
          </a:p>
        </p:txBody>
      </p:sp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B1E38146-3807-4558-B715-9453C16A1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3" y="3367942"/>
            <a:ext cx="7195954" cy="33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C119-078E-421D-8EBB-6BCBCE42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3530197" cy="900000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processing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690F-D33D-4A7B-B058-6B05D27B8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074744" cy="4680000"/>
          </a:xfrm>
        </p:spPr>
        <p:txBody>
          <a:bodyPr/>
          <a:lstStyle/>
          <a:p>
            <a:r>
              <a:rPr lang="de-CH" dirty="0"/>
              <a:t>Filter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yield</a:t>
            </a:r>
            <a:r>
              <a:rPr lang="de-CH" dirty="0"/>
              <a:t> </a:t>
            </a:r>
            <a:r>
              <a:rPr lang="de-CH" dirty="0" err="1"/>
              <a:t>values</a:t>
            </a:r>
            <a:endParaRPr lang="de-CH" dirty="0"/>
          </a:p>
          <a:p>
            <a:r>
              <a:rPr lang="de-CH" dirty="0"/>
              <a:t>‘Global’ 3 </a:t>
            </a:r>
            <a:r>
              <a:rPr lang="de-CH" dirty="0" err="1"/>
              <a:t>sigma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on </a:t>
            </a:r>
            <a:r>
              <a:rPr lang="de-CH" dirty="0" err="1"/>
              <a:t>yield</a:t>
            </a:r>
            <a:endParaRPr lang="de-CH" dirty="0"/>
          </a:p>
          <a:p>
            <a:r>
              <a:rPr lang="de-CH" dirty="0"/>
              <a:t>Filter </a:t>
            </a:r>
            <a:r>
              <a:rPr lang="de-CH" dirty="0" err="1"/>
              <a:t>swathwidth</a:t>
            </a:r>
            <a:r>
              <a:rPr lang="de-CH" dirty="0"/>
              <a:t> &lt;7.0 m</a:t>
            </a:r>
          </a:p>
          <a:p>
            <a:r>
              <a:rPr lang="de-CH" dirty="0"/>
              <a:t>‘Global’ 3 </a:t>
            </a:r>
            <a:r>
              <a:rPr lang="de-CH" dirty="0" err="1"/>
              <a:t>sigma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on </a:t>
            </a:r>
            <a:r>
              <a:rPr lang="de-CH" dirty="0" err="1"/>
              <a:t>speed</a:t>
            </a:r>
            <a:endParaRPr lang="de-CH" dirty="0"/>
          </a:p>
          <a:p>
            <a:r>
              <a:rPr lang="de-CH" dirty="0"/>
              <a:t>‘</a:t>
            </a:r>
            <a:r>
              <a:rPr lang="de-CH" dirty="0" err="1"/>
              <a:t>Local</a:t>
            </a:r>
            <a:r>
              <a:rPr lang="de-CH" dirty="0"/>
              <a:t>’ 3 NN </a:t>
            </a:r>
            <a:r>
              <a:rPr lang="de-CH" dirty="0" err="1"/>
              <a:t>filter</a:t>
            </a:r>
            <a:r>
              <a:rPr lang="de-CH" dirty="0"/>
              <a:t> on </a:t>
            </a:r>
            <a:r>
              <a:rPr lang="de-CH" dirty="0" err="1"/>
              <a:t>yield</a:t>
            </a:r>
            <a:endParaRPr lang="de-CH" dirty="0"/>
          </a:p>
          <a:p>
            <a:r>
              <a:rPr lang="de-CH" dirty="0"/>
              <a:t>20 m </a:t>
            </a:r>
            <a:r>
              <a:rPr lang="de-CH" dirty="0" err="1"/>
              <a:t>inward</a:t>
            </a:r>
            <a:r>
              <a:rPr lang="de-CH" dirty="0"/>
              <a:t> </a:t>
            </a:r>
            <a:r>
              <a:rPr lang="de-CH" dirty="0" err="1"/>
              <a:t>buffer</a:t>
            </a:r>
            <a:endParaRPr lang="de-CH" dirty="0"/>
          </a:p>
          <a:p>
            <a:r>
              <a:rPr lang="de-CH" dirty="0" err="1"/>
              <a:t>Rasterization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linear </a:t>
            </a:r>
            <a:r>
              <a:rPr lang="de-CH" dirty="0" err="1"/>
              <a:t>interpolation</a:t>
            </a:r>
            <a:endParaRPr lang="de-CH" dirty="0"/>
          </a:p>
          <a:p>
            <a:pPr lvl="1"/>
            <a:r>
              <a:rPr lang="de-CH" dirty="0"/>
              <a:t>10 m </a:t>
            </a:r>
            <a:r>
              <a:rPr lang="de-CH" dirty="0" err="1"/>
              <a:t>resolution</a:t>
            </a:r>
            <a:r>
              <a:rPr lang="de-CH" dirty="0"/>
              <a:t> (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S2)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A2570-4AD7-477B-B660-D8D65605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12.04.2022</a:t>
            </a:r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806F7-F639-4CF0-93DB-D8E2BB4F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73" y="0"/>
            <a:ext cx="7196727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50DDF-B747-4D6A-ACEB-33220344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73" y="0"/>
            <a:ext cx="71873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C397DE-66E1-487F-90F8-0E16C6D6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214" y="419717"/>
            <a:ext cx="1381318" cy="866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9548FE-CB0B-47DD-9522-56AF5024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5" y="0"/>
            <a:ext cx="719229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0317B0-B997-4198-BAB4-EDA7A3A6E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0109" y="278032"/>
            <a:ext cx="1419423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0D5FB-934A-4651-BE2C-74DFCD15E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33" y="1043564"/>
            <a:ext cx="4286848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C5C-7DDA-4F2E-8F10-4D3A623A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1F70-7486-4A31-901D-176B775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790832"/>
            <a:ext cx="6179709" cy="5302043"/>
          </a:xfrm>
        </p:spPr>
        <p:txBody>
          <a:bodyPr/>
          <a:lstStyle/>
          <a:p>
            <a:r>
              <a:rPr lang="de-CH" dirty="0"/>
              <a:t>«Key </a:t>
            </a:r>
            <a:r>
              <a:rPr lang="de-CH" dirty="0" err="1"/>
              <a:t>crop</a:t>
            </a:r>
            <a:r>
              <a:rPr lang="de-CH" dirty="0"/>
              <a:t> </a:t>
            </a:r>
            <a:r>
              <a:rPr lang="de-CH" dirty="0" err="1"/>
              <a:t>growth</a:t>
            </a:r>
            <a:r>
              <a:rPr lang="de-CH" dirty="0"/>
              <a:t> </a:t>
            </a:r>
            <a:r>
              <a:rPr lang="de-CH" dirty="0" err="1"/>
              <a:t>window</a:t>
            </a:r>
            <a:r>
              <a:rPr lang="de-CH" dirty="0"/>
              <a:t>»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Deines et al. 2021:</a:t>
            </a:r>
          </a:p>
          <a:p>
            <a:pPr lvl="1"/>
            <a:r>
              <a:rPr lang="de-CH" dirty="0" err="1"/>
              <a:t>Smoothing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GCVI </a:t>
            </a:r>
            <a:r>
              <a:rPr lang="de-CH" dirty="0" err="1"/>
              <a:t>series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Fourier </a:t>
            </a:r>
            <a:r>
              <a:rPr lang="de-CH" dirty="0" err="1"/>
              <a:t>series</a:t>
            </a:r>
            <a:endParaRPr lang="de-CH" dirty="0"/>
          </a:p>
          <a:p>
            <a:pPr lvl="1"/>
            <a:r>
              <a:rPr lang="de-CH" dirty="0" err="1"/>
              <a:t>Extraction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peak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GCVI </a:t>
            </a:r>
            <a:r>
              <a:rPr lang="de-CH" dirty="0" err="1"/>
              <a:t>curve</a:t>
            </a:r>
            <a:endParaRPr lang="de-CH" dirty="0"/>
          </a:p>
          <a:p>
            <a:pPr lvl="1"/>
            <a:r>
              <a:rPr lang="de-CH" dirty="0"/>
              <a:t>RFR</a:t>
            </a:r>
          </a:p>
          <a:p>
            <a:r>
              <a:rPr lang="de-CH" dirty="0"/>
              <a:t>«Brute </a:t>
            </a:r>
            <a:r>
              <a:rPr lang="de-CH" dirty="0" err="1"/>
              <a:t>force</a:t>
            </a:r>
            <a:r>
              <a:rPr lang="de-CH" dirty="0"/>
              <a:t>» </a:t>
            </a:r>
            <a:r>
              <a:rPr lang="de-CH" dirty="0" err="1"/>
              <a:t>approach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Hunt</a:t>
            </a:r>
            <a:r>
              <a:rPr lang="de-CH" dirty="0"/>
              <a:t> et al. 2019:</a:t>
            </a:r>
          </a:p>
          <a:p>
            <a:pPr lvl="1"/>
            <a:r>
              <a:rPr lang="de-CH" dirty="0" err="1"/>
              <a:t>Arbitrary</a:t>
            </a:r>
            <a:r>
              <a:rPr lang="de-CH" dirty="0"/>
              <a:t> </a:t>
            </a:r>
            <a:r>
              <a:rPr lang="de-CH" dirty="0" err="1"/>
              <a:t>selection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4 S2 </a:t>
            </a:r>
            <a:r>
              <a:rPr lang="de-CH" dirty="0" err="1"/>
              <a:t>scenes</a:t>
            </a:r>
            <a:endParaRPr lang="de-CH" dirty="0"/>
          </a:p>
          <a:p>
            <a:pPr lvl="1"/>
            <a:r>
              <a:rPr lang="de-CH" dirty="0" err="1"/>
              <a:t>Direct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S2 band </a:t>
            </a:r>
            <a:r>
              <a:rPr lang="de-CH" dirty="0" err="1"/>
              <a:t>reflectance</a:t>
            </a:r>
            <a:r>
              <a:rPr lang="de-CH" dirty="0"/>
              <a:t> in Random </a:t>
            </a:r>
            <a:r>
              <a:rPr lang="de-CH" dirty="0" err="1"/>
              <a:t>forest</a:t>
            </a:r>
            <a:r>
              <a:rPr lang="de-CH" dirty="0"/>
              <a:t> </a:t>
            </a:r>
            <a:r>
              <a:rPr lang="de-CH" dirty="0" err="1"/>
              <a:t>regression</a:t>
            </a:r>
            <a:r>
              <a:rPr lang="de-CH" dirty="0"/>
              <a:t> (RFR)</a:t>
            </a:r>
          </a:p>
          <a:p>
            <a:r>
              <a:rPr lang="de-CH" dirty="0" err="1"/>
              <a:t>Smoothed</a:t>
            </a:r>
            <a:r>
              <a:rPr lang="de-CH" dirty="0"/>
              <a:t> NDVI &amp; RFR:</a:t>
            </a:r>
          </a:p>
          <a:p>
            <a:pPr lvl="1"/>
            <a:r>
              <a:rPr lang="de-CH" dirty="0" err="1"/>
              <a:t>Smoothing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NDVI </a:t>
            </a:r>
            <a:r>
              <a:rPr lang="de-CH" dirty="0" err="1"/>
              <a:t>series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B-Splines</a:t>
            </a:r>
          </a:p>
          <a:p>
            <a:pPr lvl="1"/>
            <a:r>
              <a:rPr lang="de-CH" dirty="0" err="1"/>
              <a:t>Extraction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index</a:t>
            </a:r>
            <a:r>
              <a:rPr lang="de-CH" dirty="0"/>
              <a:t> </a:t>
            </a:r>
            <a:r>
              <a:rPr lang="de-CH" dirty="0" err="1"/>
              <a:t>series</a:t>
            </a:r>
            <a:endParaRPr lang="de-CH" dirty="0"/>
          </a:p>
          <a:p>
            <a:pPr lvl="1"/>
            <a:r>
              <a:rPr lang="de-CH" dirty="0"/>
              <a:t>RFR</a:t>
            </a:r>
          </a:p>
          <a:p>
            <a:r>
              <a:rPr lang="de-CH" dirty="0" err="1"/>
              <a:t>Recurrent</a:t>
            </a:r>
            <a:r>
              <a:rPr lang="de-CH" dirty="0"/>
              <a:t> </a:t>
            </a:r>
            <a:r>
              <a:rPr lang="de-CH" dirty="0" err="1"/>
              <a:t>neural</a:t>
            </a:r>
            <a:r>
              <a:rPr lang="de-CH" dirty="0"/>
              <a:t> network (RNN)</a:t>
            </a:r>
          </a:p>
          <a:p>
            <a:pPr lvl="1"/>
            <a:r>
              <a:rPr lang="de-CH" dirty="0"/>
              <a:t>256 </a:t>
            </a:r>
            <a:r>
              <a:rPr lang="de-CH" dirty="0" err="1"/>
              <a:t>hidden</a:t>
            </a:r>
            <a:r>
              <a:rPr lang="de-CH" dirty="0"/>
              <a:t> </a:t>
            </a:r>
            <a:r>
              <a:rPr lang="de-CH" dirty="0" err="1"/>
              <a:t>layers</a:t>
            </a:r>
            <a:endParaRPr lang="de-CH" dirty="0"/>
          </a:p>
          <a:p>
            <a:pPr lvl="1"/>
            <a:r>
              <a:rPr lang="de-CH" dirty="0" err="1"/>
              <a:t>Adapted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Turkoglu</a:t>
            </a:r>
            <a:r>
              <a:rPr lang="de-CH" dirty="0"/>
              <a:t> et al.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B6DAF-5C96-421A-BEB4-AD282113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12.04.2022</a:t>
            </a:r>
            <a:endParaRPr lang="de-CH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60D86-8976-44BD-82B9-9360EAA1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52" y="3441853"/>
            <a:ext cx="4605427" cy="27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2EAC8-7D39-46B5-AD76-B4248D18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663" y="119556"/>
            <a:ext cx="2278602" cy="2681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7F581-2CE1-4557-9B4F-8BE02BAD7C19}"/>
              </a:ext>
            </a:extLst>
          </p:cNvPr>
          <p:cNvSpPr txBox="1"/>
          <p:nvPr/>
        </p:nvSpPr>
        <p:spPr>
          <a:xfrm>
            <a:off x="8043454" y="6047459"/>
            <a:ext cx="345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/>
              <a:t>Smoothed</a:t>
            </a:r>
            <a:r>
              <a:rPr lang="de-CH" sz="1400" dirty="0"/>
              <a:t> NDVI time </a:t>
            </a:r>
            <a:r>
              <a:rPr lang="de-CH" sz="1400" dirty="0" err="1"/>
              <a:t>series</a:t>
            </a:r>
            <a:r>
              <a:rPr lang="de-CH" sz="1400" dirty="0"/>
              <a:t> (Figure </a:t>
            </a:r>
            <a:r>
              <a:rPr lang="de-CH" sz="1400" dirty="0" err="1"/>
              <a:t>from</a:t>
            </a:r>
            <a:r>
              <a:rPr lang="de-CH" sz="1400" dirty="0"/>
              <a:t> </a:t>
            </a:r>
            <a:r>
              <a:rPr lang="de-CH" sz="1400" dirty="0" err="1"/>
              <a:t>Kamir</a:t>
            </a:r>
            <a:r>
              <a:rPr lang="de-CH" sz="1400" dirty="0"/>
              <a:t> et al. 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585DC-69E0-4B27-9F6D-F01830740830}"/>
              </a:ext>
            </a:extLst>
          </p:cNvPr>
          <p:cNvSpPr txBox="1"/>
          <p:nvPr/>
        </p:nvSpPr>
        <p:spPr>
          <a:xfrm>
            <a:off x="8442425" y="2700988"/>
            <a:ext cx="345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«</a:t>
            </a:r>
            <a:r>
              <a:rPr lang="de-CH" sz="1400" dirty="0" err="1"/>
              <a:t>key</a:t>
            </a:r>
            <a:r>
              <a:rPr lang="de-CH" sz="1400" dirty="0"/>
              <a:t> </a:t>
            </a:r>
            <a:r>
              <a:rPr lang="de-CH" sz="1400" dirty="0" err="1"/>
              <a:t>crop</a:t>
            </a:r>
            <a:r>
              <a:rPr lang="de-CH" sz="1400" dirty="0"/>
              <a:t> </a:t>
            </a:r>
            <a:r>
              <a:rPr lang="de-CH" sz="1400" dirty="0" err="1"/>
              <a:t>growth</a:t>
            </a:r>
            <a:r>
              <a:rPr lang="de-CH" sz="1400" dirty="0"/>
              <a:t> </a:t>
            </a:r>
            <a:r>
              <a:rPr lang="de-CH" sz="1400" dirty="0" err="1"/>
              <a:t>window</a:t>
            </a:r>
            <a:r>
              <a:rPr lang="de-CH" sz="1400" dirty="0"/>
              <a:t>» </a:t>
            </a:r>
            <a:r>
              <a:rPr lang="de-CH" sz="1400" dirty="0" err="1"/>
              <a:t>used</a:t>
            </a:r>
            <a:r>
              <a:rPr lang="de-CH" sz="1400" dirty="0"/>
              <a:t> </a:t>
            </a:r>
            <a:r>
              <a:rPr lang="de-CH" sz="1400" dirty="0" err="1"/>
              <a:t>by</a:t>
            </a:r>
            <a:r>
              <a:rPr lang="de-CH" sz="1400" dirty="0"/>
              <a:t> Deines et al. 2021</a:t>
            </a:r>
          </a:p>
        </p:txBody>
      </p:sp>
    </p:spTree>
    <p:extLst>
      <p:ext uri="{BB962C8B-B14F-4D97-AF65-F5344CB8AC3E}">
        <p14:creationId xmlns:p14="http://schemas.microsoft.com/office/powerpoint/2010/main" val="2631024762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1">
      <a:srgbClr val="1F407A"/>
    </a:custClr>
    <a:custClr name="ETH 2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1FB99271-452E-48CD-845E-0D90CFBF7F79}" vid="{F81E789F-9506-4311-B5E1-6F1B690D5174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1">
      <a:srgbClr val="1F407A"/>
    </a:custClr>
    <a:custClr name="ETH 2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ETH_PP_Template_Praesentation_de</Template>
  <TotalTime>0</TotalTime>
  <Words>225</Words>
  <Application>Microsoft Office PowerPoint</Application>
  <PresentationFormat>Widescreen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Cambria Math</vt:lpstr>
      <vt:lpstr>Symbol</vt:lpstr>
      <vt:lpstr>ETH Zürich</vt:lpstr>
      <vt:lpstr>Die Sentinel-2 Satelliten</vt:lpstr>
      <vt:lpstr>Data processing</vt:lpstr>
      <vt:lpstr>Methods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Perich  Gregor</dc:creator>
  <cp:lastModifiedBy>Perich  Gregor</cp:lastModifiedBy>
  <cp:revision>21</cp:revision>
  <dcterms:created xsi:type="dcterms:W3CDTF">2021-01-26T13:37:15Z</dcterms:created>
  <dcterms:modified xsi:type="dcterms:W3CDTF">2022-05-13T08:33:50Z</dcterms:modified>
</cp:coreProperties>
</file>